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84" r:id="rId5"/>
  </p:sldIdLst>
  <p:sldSz cx="8020050" cy="5667375"/>
  <p:notesSz cx="5667375" cy="802005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26" autoAdjust="0"/>
    <p:restoredTop sz="94660"/>
  </p:normalViewPr>
  <p:slideViewPr>
    <p:cSldViewPr snapToGrid="0">
      <p:cViewPr varScale="1">
        <p:scale>
          <a:sx n="94" d="100"/>
          <a:sy n="94" d="100"/>
        </p:scale>
        <p:origin x="162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Ryland" userId="e15209ad-a369-4b35-abce-6b07155ce082" providerId="ADAL" clId="{2BB2A5BB-DE60-4547-9049-EBE011999B47}"/>
    <pc:docChg chg="custSel modSld">
      <pc:chgData name="Jo Ryland" userId="e15209ad-a369-4b35-abce-6b07155ce082" providerId="ADAL" clId="{2BB2A5BB-DE60-4547-9049-EBE011999B47}" dt="2025-07-07T16:02:39.794" v="387" actId="20577"/>
      <pc:docMkLst>
        <pc:docMk/>
      </pc:docMkLst>
      <pc:sldChg chg="modSp mod">
        <pc:chgData name="Jo Ryland" userId="e15209ad-a369-4b35-abce-6b07155ce082" providerId="ADAL" clId="{2BB2A5BB-DE60-4547-9049-EBE011999B47}" dt="2025-07-07T16:02:39.794" v="387" actId="20577"/>
        <pc:sldMkLst>
          <pc:docMk/>
          <pc:sldMk cId="1770808274" sldId="284"/>
        </pc:sldMkLst>
        <pc:graphicFrameChg chg="modGraphic">
          <ac:chgData name="Jo Ryland" userId="e15209ad-a369-4b35-abce-6b07155ce082" providerId="ADAL" clId="{2BB2A5BB-DE60-4547-9049-EBE011999B47}" dt="2025-07-07T16:02:39.794" v="387" actId="20577"/>
          <ac:graphicFrameMkLst>
            <pc:docMk/>
            <pc:sldMk cId="1770808274" sldId="284"/>
            <ac:graphicFrameMk id="8" creationId="{82E03AAB-97E5-9365-DE0C-F6B51E429227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4531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55477" tIns="27738" rIns="55477" bIns="27738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55477" tIns="27738" rIns="55477" bIns="27738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384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manage-training-for-early-career-teachers.education.gov.uk/participants/start-registration" TargetMode="External"/><Relationship Id="rId13" Type="http://schemas.openxmlformats.org/officeDocument/2006/relationships/hyperlink" Target="https://www.lrtshub.org.uk/events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leicestershireandrutlandtsh.ectmanager.com/Login.aspx" TargetMode="External"/><Relationship Id="rId12" Type="http://schemas.openxmlformats.org/officeDocument/2006/relationships/hyperlink" Target="https://assets.publishing.service.gov.uk/government/uploads/system/uploads/attachment_data/file/972316/Statutory_Induction_Guidance_2021_final__002_____1___1_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hyperlink" Target="https://www.my.ambition.org.uk/s/steplab" TargetMode="External"/><Relationship Id="rId5" Type="http://schemas.openxmlformats.org/officeDocument/2006/relationships/image" Target="../media/image3.png"/><Relationship Id="rId10" Type="http://schemas.openxmlformats.org/officeDocument/2006/relationships/hyperlink" Target="mailto:contact@lrtshub.org.uk" TargetMode="External"/><Relationship Id="rId4" Type="http://schemas.openxmlformats.org/officeDocument/2006/relationships/image" Target="../media/image2.svg"/><Relationship Id="rId9" Type="http://schemas.openxmlformats.org/officeDocument/2006/relationships/hyperlink" Target="mailto:ectsupport@ambition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430242" y="121344"/>
            <a:ext cx="2422723" cy="448831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0" y="5417671"/>
            <a:ext cx="8020050" cy="213033"/>
          </a:xfrm>
          <a:prstGeom prst="rect">
            <a:avLst/>
          </a:prstGeom>
        </p:spPr>
      </p:pic>
      <p:sp>
        <p:nvSpPr>
          <p:cNvPr id="5" name="Object4"/>
          <p:cNvSpPr/>
          <p:nvPr/>
        </p:nvSpPr>
        <p:spPr>
          <a:xfrm>
            <a:off x="71900" y="121344"/>
            <a:ext cx="7530437" cy="7936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828" b="1" dirty="0">
                <a:solidFill>
                  <a:srgbClr val="98C01E"/>
                </a:solidFill>
                <a:latin typeface="Inter Bold"/>
              </a:rPr>
              <a:t>Registration Process 2025</a:t>
            </a:r>
            <a:endParaRPr lang="en-US" sz="1052" b="1" dirty="0">
              <a:solidFill>
                <a:srgbClr val="98C01E"/>
              </a:solidFill>
              <a:latin typeface="Inter Bold"/>
            </a:endParaRPr>
          </a:p>
          <a:p>
            <a:pPr marL="150362" indent="-150362">
              <a:buFont typeface="Arial" panose="020B0604020202020204" pitchFamily="34" charset="0"/>
              <a:buChar char="•"/>
            </a:pPr>
            <a:r>
              <a:rPr lang="en-US" sz="1052" b="1" dirty="0">
                <a:solidFill>
                  <a:srgbClr val="98C01E"/>
                </a:solidFill>
                <a:latin typeface="Inter Bold"/>
              </a:rPr>
              <a:t>For ECTs, you will need TRNs, </a:t>
            </a:r>
            <a:r>
              <a:rPr lang="en-US" sz="1052" b="1" dirty="0" err="1">
                <a:solidFill>
                  <a:srgbClr val="98C01E"/>
                </a:solidFill>
                <a:latin typeface="Inter Bold"/>
              </a:rPr>
              <a:t>DoBs</a:t>
            </a:r>
            <a:r>
              <a:rPr lang="en-US" sz="1052" b="1" dirty="0">
                <a:solidFill>
                  <a:srgbClr val="98C01E"/>
                </a:solidFill>
                <a:latin typeface="Inter Bold"/>
              </a:rPr>
              <a:t>, Contact, Contract and ITT Training Details, and previous ECT Assessments</a:t>
            </a:r>
          </a:p>
          <a:p>
            <a:pPr marL="150362" indent="-150362">
              <a:buFont typeface="Arial" panose="020B0604020202020204" pitchFamily="34" charset="0"/>
              <a:buChar char="•"/>
            </a:pPr>
            <a:r>
              <a:rPr lang="en-US" sz="1052" b="1" dirty="0">
                <a:solidFill>
                  <a:srgbClr val="98C01E"/>
                </a:solidFill>
                <a:latin typeface="Inter Bold"/>
              </a:rPr>
              <a:t>For Mentors, you will need TRNs and </a:t>
            </a:r>
            <a:r>
              <a:rPr lang="en-US" sz="1052" b="1" dirty="0" err="1">
                <a:solidFill>
                  <a:srgbClr val="98C01E"/>
                </a:solidFill>
                <a:latin typeface="Inter Bold"/>
              </a:rPr>
              <a:t>DoBs</a:t>
            </a:r>
            <a:endParaRPr lang="en-US" sz="1052" b="1" dirty="0">
              <a:solidFill>
                <a:srgbClr val="98C01E"/>
              </a:solidFill>
              <a:latin typeface="Inter Bold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82E03AAB-97E5-9365-DE0C-F6B51E4292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352971"/>
              </p:ext>
            </p:extLst>
          </p:nvPr>
        </p:nvGraphicFramePr>
        <p:xfrm>
          <a:off x="71900" y="914995"/>
          <a:ext cx="7781065" cy="453398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22429">
                  <a:extLst>
                    <a:ext uri="{9D8B030D-6E8A-4147-A177-3AD203B41FA5}">
                      <a16:colId xmlns:a16="http://schemas.microsoft.com/office/drawing/2014/main" val="2855680709"/>
                    </a:ext>
                  </a:extLst>
                </a:gridCol>
                <a:gridCol w="2796829">
                  <a:extLst>
                    <a:ext uri="{9D8B030D-6E8A-4147-A177-3AD203B41FA5}">
                      <a16:colId xmlns:a16="http://schemas.microsoft.com/office/drawing/2014/main" val="3892136133"/>
                    </a:ext>
                  </a:extLst>
                </a:gridCol>
                <a:gridCol w="661807">
                  <a:extLst>
                    <a:ext uri="{9D8B030D-6E8A-4147-A177-3AD203B41FA5}">
                      <a16:colId xmlns:a16="http://schemas.microsoft.com/office/drawing/2014/main" val="4030837023"/>
                    </a:ext>
                  </a:extLst>
                </a:gridCol>
              </a:tblGrid>
              <a:tr h="187385">
                <a:tc>
                  <a:txBody>
                    <a:bodyPr/>
                    <a:lstStyle/>
                    <a:p>
                      <a:r>
                        <a:rPr lang="en-GB" sz="800"/>
                        <a:t>Action Step</a:t>
                      </a:r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Location &amp; Notes</a:t>
                      </a:r>
                      <a:endParaRPr lang="en-GB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r>
                        <a:rPr lang="en-GB" sz="800"/>
                        <a:t>Completed?</a:t>
                      </a:r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1422736483"/>
                  </a:ext>
                </a:extLst>
              </a:tr>
              <a:tr h="362282">
                <a:tc grid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1" dirty="0"/>
                        <a:t>Appropriate Body</a:t>
                      </a:r>
                      <a:endParaRPr lang="en-US" sz="1800" b="1" dirty="0"/>
                    </a:p>
                  </a:txBody>
                  <a:tcPr marL="40100" marR="40100" marT="20050" marB="200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891049"/>
                  </a:ext>
                </a:extLst>
              </a:tr>
              <a:tr h="608121">
                <a:tc>
                  <a:txBody>
                    <a:bodyPr/>
                    <a:lstStyle/>
                    <a:p>
                      <a:pPr marL="342900" lvl="0" indent="-342900">
                        <a:buAutoNum type="alphaUcPeriod"/>
                      </a:pPr>
                      <a:r>
                        <a:rPr lang="en-GB" sz="800" dirty="0"/>
                        <a:t> Register ECTs on </a:t>
                      </a:r>
                      <a:r>
                        <a:rPr lang="en-GB" sz="800" b="1" dirty="0"/>
                        <a:t>ECT Manager </a:t>
                      </a:r>
                      <a:r>
                        <a:rPr lang="en-GB" sz="800" dirty="0"/>
                        <a:t>for us to monitor termly Progress Reviews and Assessments. </a:t>
                      </a:r>
                      <a:endParaRPr lang="en-US" sz="800" dirty="0"/>
                    </a:p>
                    <a:p>
                      <a:pPr lvl="0">
                        <a:buNone/>
                      </a:pPr>
                      <a:endParaRPr lang="en-GB" sz="800" dirty="0"/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(Ensure you select the correct Hub – see logo - there are several similar names in Leicestershire, ours is the only one which says </a:t>
                      </a:r>
                      <a:r>
                        <a:rPr lang="en-GB" sz="800" b="1" i="1" dirty="0"/>
                        <a:t>RUTLAND</a:t>
                      </a:r>
                      <a:r>
                        <a:rPr lang="en-GB" sz="800" dirty="0"/>
                        <a:t>)</a:t>
                      </a:r>
                      <a:endParaRPr lang="en-US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1" dirty="0">
                          <a:hlinkClick r:id="rId7"/>
                        </a:rPr>
                        <a:t>Leicestershire &amp; Rutland</a:t>
                      </a:r>
                      <a:r>
                        <a:rPr lang="en-GB" sz="800" dirty="0">
                          <a:hlinkClick r:id="rId7"/>
                        </a:rPr>
                        <a:t> Teaching School Hub - ECT Paperless Induction and Assessment Management System (ectmanager.com)</a:t>
                      </a:r>
                      <a:endParaRPr lang="en-GB" sz="800" dirty="0"/>
                    </a:p>
                    <a:p>
                      <a:pPr lvl="0">
                        <a:buNone/>
                      </a:pPr>
                      <a:endParaRPr lang="en-GB" sz="800" dirty="0"/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We will then ensure they are added to our database correctly. </a:t>
                      </a:r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33713230"/>
                  </a:ext>
                </a:extLst>
              </a:tr>
              <a:tr h="327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/>
                        <a:t>B. Upload any Progress Reviews / Assessments where an ECT has transferred from a </a:t>
                      </a:r>
                      <a:r>
                        <a:rPr lang="en-GB" sz="800" b="1"/>
                        <a:t>previous School</a:t>
                      </a:r>
                      <a:r>
                        <a:rPr lang="en-GB" sz="800"/>
                        <a:t>. </a:t>
                      </a:r>
                      <a:endParaRPr lang="en-US" sz="80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/>
                        <a:t>(in their Documents section of ECT Manager)</a:t>
                      </a:r>
                      <a:endParaRPr lang="en-US" sz="80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1924470816"/>
                  </a:ext>
                </a:extLst>
              </a:tr>
              <a:tr h="36228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Early Career Framework</a:t>
                      </a:r>
                      <a:endParaRPr lang="en-GB" sz="800" dirty="0"/>
                    </a:p>
                  </a:txBody>
                  <a:tcPr marL="40100" marR="40100" marT="20050" marB="2005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9571518"/>
                  </a:ext>
                </a:extLst>
              </a:tr>
              <a:tr h="608121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800" dirty="0"/>
                        <a:t>Register and link all ECTs and Mentors with </a:t>
                      </a:r>
                      <a:r>
                        <a:rPr lang="en-GB" sz="800" b="1" dirty="0"/>
                        <a:t>DfE</a:t>
                      </a:r>
                      <a:r>
                        <a:rPr lang="en-GB" sz="800" dirty="0"/>
                        <a:t>, this will then pull through to </a:t>
                      </a:r>
                      <a:r>
                        <a:rPr lang="en-GB" sz="800" b="1" dirty="0"/>
                        <a:t>Ambition Institute as ECF Lead Provider. </a:t>
                      </a:r>
                      <a:endParaRPr lang="en-GB" sz="800" dirty="0"/>
                    </a:p>
                    <a:p>
                      <a:pPr marL="0" indent="0">
                        <a:buNone/>
                      </a:pPr>
                      <a:endParaRPr lang="en-GB" sz="800" dirty="0"/>
                    </a:p>
                    <a:p>
                      <a:pPr marL="0" indent="0">
                        <a:buNone/>
                      </a:pPr>
                      <a:r>
                        <a:rPr lang="en-GB" sz="800" dirty="0"/>
                        <a:t>You will get automated emails from Ambition with regards to Delivery Partner Agreements for Cohort 2025. </a:t>
                      </a:r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hlinkClick r:id="rId8"/>
                        </a:rPr>
                        <a:t>Manage training for early career teachers (education.gov.uk)</a:t>
                      </a:r>
                      <a:endParaRPr lang="en-GB" sz="800" dirty="0"/>
                    </a:p>
                    <a:p>
                      <a:endParaRPr lang="en-GB" sz="800" dirty="0"/>
                    </a:p>
                    <a:p>
                      <a:r>
                        <a:rPr lang="en-GB" sz="800" dirty="0"/>
                        <a:t>Please list us as both Appropriate Body and Delivery Provider:</a:t>
                      </a:r>
                    </a:p>
                    <a:p>
                      <a:r>
                        <a:rPr lang="en-GB" sz="800" dirty="0"/>
                        <a:t>– </a:t>
                      </a:r>
                      <a:r>
                        <a:rPr lang="en-GB" sz="800" b="0" dirty="0"/>
                        <a:t>Leicestershire and </a:t>
                      </a:r>
                      <a:r>
                        <a:rPr lang="en-GB" sz="800" b="1" i="1" dirty="0"/>
                        <a:t>Rutland</a:t>
                      </a:r>
                      <a:r>
                        <a:rPr lang="en-GB" sz="800" b="0" dirty="0"/>
                        <a:t> Teaching School Hub</a:t>
                      </a:r>
                    </a:p>
                    <a:p>
                      <a:endParaRPr lang="en-GB" sz="800" b="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2203075900"/>
                  </a:ext>
                </a:extLst>
              </a:tr>
              <a:tr h="327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/>
                        <a:t>2. Ensure ECTs and Mentors and you as Induction Tutor follow “</a:t>
                      </a:r>
                      <a:r>
                        <a:rPr lang="en-GB" sz="800" b="1"/>
                        <a:t>onboarding instructions</a:t>
                      </a:r>
                      <a:r>
                        <a:rPr lang="en-GB" sz="800"/>
                        <a:t>” in the automated email from Ambition Institute </a:t>
                      </a:r>
                      <a:endParaRPr lang="en-US" sz="80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(contact </a:t>
                      </a:r>
                      <a:r>
                        <a:rPr lang="en-GB" sz="800" dirty="0">
                          <a:hlinkClick r:id="rId9"/>
                        </a:rPr>
                        <a:t>ectsupport@ambition.org.uk</a:t>
                      </a:r>
                      <a:r>
                        <a:rPr lang="en-GB" sz="800" dirty="0"/>
                        <a:t> if there is a problem</a:t>
                      </a:r>
                      <a:endParaRPr lang="en-US" sz="800" dirty="0"/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&amp; feel free to copy the Hub in </a:t>
                      </a:r>
                      <a:r>
                        <a:rPr lang="en-GB" sz="800" dirty="0">
                          <a:hlinkClick r:id="rId10"/>
                        </a:rPr>
                        <a:t>ecf@lrtshub.org.uk</a:t>
                      </a:r>
                      <a:r>
                        <a:rPr lang="en-GB" sz="800" dirty="0"/>
                        <a:t> )</a:t>
                      </a:r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385299896"/>
                  </a:ext>
                </a:extLst>
              </a:tr>
              <a:tr h="4676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3. As Induction Tutor you will have oversight of your ECTs and Mentors, their engagement, observations, steps, targets, and can send nudges/praises along the way. </a:t>
                      </a:r>
                      <a:endParaRPr lang="en-US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>
                          <a:hlinkClick r:id="rId11"/>
                        </a:rPr>
                        <a:t>Steplab (ambition.org.uk)</a:t>
                      </a:r>
                      <a:endParaRPr lang="en-GB" sz="80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4136194706"/>
                  </a:ext>
                </a:extLst>
              </a:tr>
              <a:tr h="4676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/>
                        <a:t>4. Ensure your ECTs have weekly 10% additional </a:t>
                      </a:r>
                      <a:r>
                        <a:rPr lang="en-GB" sz="800" b="1"/>
                        <a:t>ECT time </a:t>
                      </a:r>
                      <a:r>
                        <a:rPr lang="en-GB" sz="800"/>
                        <a:t>(above PPA time) and </a:t>
                      </a:r>
                      <a:r>
                        <a:rPr lang="en-GB" sz="800" b="1"/>
                        <a:t>Observations and Mentor Meetings</a:t>
                      </a:r>
                      <a:r>
                        <a:rPr lang="en-GB" sz="800"/>
                        <a:t>.  </a:t>
                      </a:r>
                      <a:endParaRPr lang="en-US" sz="800"/>
                    </a:p>
                    <a:p>
                      <a:pPr lvl="0">
                        <a:buNone/>
                      </a:pPr>
                      <a:r>
                        <a:rPr lang="en-GB" sz="800"/>
                        <a:t>(ECT2s fortnightly)</a:t>
                      </a:r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>
                          <a:hlinkClick r:id="rId12"/>
                        </a:rPr>
                        <a:t>Statutory Induction Guidance 2018 (publishing.service.gov.uk)</a:t>
                      </a:r>
                      <a:endParaRPr lang="en-GB" sz="80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2343065279"/>
                  </a:ext>
                </a:extLst>
              </a:tr>
              <a:tr h="327163">
                <a:tc gridSpan="2"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 sz="800" dirty="0"/>
                        <a:t>5. Trusts: If you are one of the following Trusts – please contact your ECF T&amp;L Team to ensure ECTs and Mentors are booked onto the correct Conferences and Clinics:</a:t>
                      </a:r>
                    </a:p>
                  </a:txBody>
                  <a:tcPr marL="40100" marR="40100" marT="20050" marB="2005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 dirty="0"/>
                    </a:p>
                  </a:txBody>
                  <a:tcPr marL="40100" marR="40100" marT="20050" marB="2005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8615535"/>
                  </a:ext>
                </a:extLst>
              </a:tr>
              <a:tr h="327163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en-GB" sz="800" dirty="0"/>
                    </a:p>
                    <a:p>
                      <a:pPr marL="0" lvl="0" indent="0">
                        <a:buNone/>
                      </a:pPr>
                      <a:r>
                        <a:rPr lang="en-GB" sz="800" dirty="0"/>
                        <a:t>6. If you are not one of the above Trusts – please ensure your ECTs and Mentors are booked onto our </a:t>
                      </a:r>
                      <a:r>
                        <a:rPr lang="en-GB" sz="800" b="1" dirty="0"/>
                        <a:t>Conferences and Clinics </a:t>
                      </a:r>
                      <a:r>
                        <a:rPr lang="en-GB" sz="800" dirty="0"/>
                        <a:t>as appropriate. We will let you know once they are published. </a:t>
                      </a:r>
                      <a:endParaRPr lang="en-US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 dirty="0">
                        <a:hlinkClick r:id="rId13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dirty="0">
                          <a:hlinkClick r:id="rId13"/>
                        </a:rPr>
                        <a:t>Leicestershire and Rutland Teaching School Hub - Events </a:t>
                      </a:r>
                    </a:p>
                    <a:p>
                      <a:pPr lvl="0">
                        <a:buNone/>
                      </a:pPr>
                      <a:r>
                        <a:rPr lang="en-GB" sz="800" dirty="0">
                          <a:hlinkClick r:id="rId13"/>
                        </a:rPr>
                        <a:t>(lrtshub.org.uk)</a:t>
                      </a:r>
                      <a:endParaRPr lang="en-GB" sz="800" dirty="0"/>
                    </a:p>
                  </a:txBody>
                  <a:tcPr marL="40100" marR="40100" marT="20050" marB="2005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800" dirty="0"/>
                    </a:p>
                  </a:txBody>
                  <a:tcPr marL="40100" marR="40100" marT="20050" marB="20050"/>
                </a:tc>
                <a:extLst>
                  <a:ext uri="{0D108BD9-81ED-4DB2-BD59-A6C34878D82A}">
                    <a16:rowId xmlns:a16="http://schemas.microsoft.com/office/drawing/2014/main" val="157921688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31C4FC7-F1A1-B748-914F-8BACC7389C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770833"/>
              </p:ext>
            </p:extLst>
          </p:nvPr>
        </p:nvGraphicFramePr>
        <p:xfrm>
          <a:off x="167085" y="4859491"/>
          <a:ext cx="6296932" cy="21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233">
                  <a:extLst>
                    <a:ext uri="{9D8B030D-6E8A-4147-A177-3AD203B41FA5}">
                      <a16:colId xmlns:a16="http://schemas.microsoft.com/office/drawing/2014/main" val="1304566698"/>
                    </a:ext>
                  </a:extLst>
                </a:gridCol>
                <a:gridCol w="1574233">
                  <a:extLst>
                    <a:ext uri="{9D8B030D-6E8A-4147-A177-3AD203B41FA5}">
                      <a16:colId xmlns:a16="http://schemas.microsoft.com/office/drawing/2014/main" val="3944244690"/>
                    </a:ext>
                  </a:extLst>
                </a:gridCol>
                <a:gridCol w="1911836">
                  <a:extLst>
                    <a:ext uri="{9D8B030D-6E8A-4147-A177-3AD203B41FA5}">
                      <a16:colId xmlns:a16="http://schemas.microsoft.com/office/drawing/2014/main" val="3339017946"/>
                    </a:ext>
                  </a:extLst>
                </a:gridCol>
                <a:gridCol w="1236630">
                  <a:extLst>
                    <a:ext uri="{9D8B030D-6E8A-4147-A177-3AD203B41FA5}">
                      <a16:colId xmlns:a16="http://schemas.microsoft.com/office/drawing/2014/main" val="2728684892"/>
                    </a:ext>
                  </a:extLst>
                </a:gridCol>
              </a:tblGrid>
              <a:tr h="1964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800" dirty="0" err="1">
                          <a:solidFill>
                            <a:schemeClr val="tx1"/>
                          </a:solidFill>
                        </a:rPr>
                        <a:t>LiFE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 = Ali / Nic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Lionheart = Emma / Steph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Rise = Holly / Fran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7381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808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A8647B4F20964EBDB407810A84FC86" ma:contentTypeVersion="15" ma:contentTypeDescription="Create a new document." ma:contentTypeScope="" ma:versionID="57781b622713a639f495f8575077daa3">
  <xsd:schema xmlns:xsd="http://www.w3.org/2001/XMLSchema" xmlns:xs="http://www.w3.org/2001/XMLSchema" xmlns:p="http://schemas.microsoft.com/office/2006/metadata/properties" xmlns:ns2="22f4e4be-3e56-4e70-b009-d3b6954ccc27" xmlns:ns3="f9a57005-3fdd-42d0-96e2-ebb4854cdf80" targetNamespace="http://schemas.microsoft.com/office/2006/metadata/properties" ma:root="true" ma:fieldsID="9f83f1fa0f368f48624cc005b9e4269a" ns2:_="" ns3:_="">
    <xsd:import namespace="22f4e4be-3e56-4e70-b009-d3b6954ccc27"/>
    <xsd:import namespace="f9a57005-3fdd-42d0-96e2-ebb4854cdf8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4e4be-3e56-4e70-b009-d3b6954ccc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da33314-abb7-4c07-9d66-bfa8aefd03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a57005-3fdd-42d0-96e2-ebb4854cdf8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85d252d-f2ce-418a-a348-3588d896b2de}" ma:internalName="TaxCatchAll" ma:showField="CatchAllData" ma:web="f9a57005-3fdd-42d0-96e2-ebb4854cdf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2f4e4be-3e56-4e70-b009-d3b6954ccc27">
      <Terms xmlns="http://schemas.microsoft.com/office/infopath/2007/PartnerControls"/>
    </lcf76f155ced4ddcb4097134ff3c332f>
    <TaxCatchAll xmlns="f9a57005-3fdd-42d0-96e2-ebb4854cdf80" xsi:nil="true"/>
  </documentManagement>
</p:properties>
</file>

<file path=customXml/itemProps1.xml><?xml version="1.0" encoding="utf-8"?>
<ds:datastoreItem xmlns:ds="http://schemas.openxmlformats.org/officeDocument/2006/customXml" ds:itemID="{569BAFCD-DFD1-4715-8CFC-F788E60A344A}">
  <ds:schemaRefs>
    <ds:schemaRef ds:uri="22f4e4be-3e56-4e70-b009-d3b6954ccc27"/>
    <ds:schemaRef ds:uri="f9a57005-3fdd-42d0-96e2-ebb4854cdf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2C4C76E-1FCB-4324-89D8-47C4DCD6CE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02CA03-3A1C-4262-9606-D648E94B44EF}">
  <ds:schemaRefs>
    <ds:schemaRef ds:uri="22f4e4be-3e56-4e70-b009-d3b6954ccc27"/>
    <ds:schemaRef ds:uri="f9a57005-3fdd-42d0-96e2-ebb4854cdf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459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Inter Bold</vt:lpstr>
      <vt:lpstr>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Jo Ryland</cp:lastModifiedBy>
  <cp:revision>191</cp:revision>
  <dcterms:created xsi:type="dcterms:W3CDTF">2022-12-15T16:12:34Z</dcterms:created>
  <dcterms:modified xsi:type="dcterms:W3CDTF">2025-07-07T16:02:46Z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0x01010094A8647B4F20964EBDB407810A84FC86</vt:lpwstr>
  </property>
  <property fmtid="{D5CDD505-2E9C-101B-9397-08002B2CF9AE}" pid="3" name="MediaServiceImageTags">
    <vt:lpwstr/>
  </property>
</Properties>
</file>